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72" r:id="rId4"/>
    <p:sldId id="696" r:id="rId6"/>
    <p:sldId id="699" r:id="rId7"/>
    <p:sldId id="1823" r:id="rId8"/>
    <p:sldId id="1824" r:id="rId9"/>
    <p:sldId id="676" r:id="rId10"/>
    <p:sldId id="1826" r:id="rId11"/>
    <p:sldId id="1827" r:id="rId12"/>
    <p:sldId id="651" r:id="rId13"/>
    <p:sldId id="1828" r:id="rId14"/>
    <p:sldId id="1829" r:id="rId15"/>
    <p:sldId id="1830" r:id="rId16"/>
    <p:sldId id="1831" r:id="rId17"/>
    <p:sldId id="1925" r:id="rId18"/>
    <p:sldId id="1906" r:id="rId19"/>
    <p:sldId id="1833" r:id="rId20"/>
    <p:sldId id="1926" r:id="rId21"/>
    <p:sldId id="1927" r:id="rId22"/>
    <p:sldId id="1929" r:id="rId23"/>
    <p:sldId id="1930" r:id="rId24"/>
    <p:sldId id="700" r:id="rId25"/>
    <p:sldId id="1835" r:id="rId26"/>
    <p:sldId id="1836" r:id="rId27"/>
    <p:sldId id="653" r:id="rId28"/>
    <p:sldId id="1902" r:id="rId29"/>
    <p:sldId id="1931" r:id="rId30"/>
    <p:sldId id="1932" r:id="rId31"/>
    <p:sldId id="1934" r:id="rId32"/>
    <p:sldId id="1935" r:id="rId33"/>
    <p:sldId id="1936" r:id="rId34"/>
    <p:sldId id="1937" r:id="rId35"/>
    <p:sldId id="1938" r:id="rId36"/>
    <p:sldId id="698" r:id="rId37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76" d="100"/>
          <a:sy n="76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With the explosive growth of battlefield information, traditional search engines and query methods have been unable to meet the needs of battlefield information and a large number of military knowledge acquisition and understanding. 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Knowledge graph technology has shown great advantages in solving the accuracy and scalability of knowledge query, which has become a hot issue of people's research. 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Most of the existing knowledge graphs are general knowledge graphs. The knowledge graph of military domain, especially the knowledge graph of military domain, is not well constructed and expressed. </a:t>
            </a:r>
            <a:endParaRPr lang="en-US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Therefore, it is of great significance to establish the knowledge graph of military domain.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/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/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/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2" name="椭圆 61"/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4" name="图片占位符 53"/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矩形 40"/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9" name="图片占位符 58"/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/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6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68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70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cxnSp>
        <p:nvCxnSpPr>
          <p:cNvPr id="28" name="直接连接符 27"/>
          <p:cNvCxnSpPr/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5" name="文本占位符 4"/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/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/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/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/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请输入你的内容</a:t>
            </a:r>
            <a:endParaRPr lang="zh-CN" altLang="en-US" dirty="0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4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5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  <a:endParaRPr lang="zh-CN" altLang="en-US" dirty="0"/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>
            <a:fillRect/>
          </a:stretch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>
            <a:fillRect/>
          </a:stretch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/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任意多边形: 形状 43"/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任意多边形: 形状 21"/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3" name="任意多边形: 形状 52"/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文本占位符 25"/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/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/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/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/>
          <p:cNvPicPr/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/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4" name="日期占位符 123"/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>
            <a:fillRect/>
          </a:stretch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>
            <a:fillRect/>
          </a:stretch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/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/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5" name="文本占位符 44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7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8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3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/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  <a:endParaRPr lang="zh-CN" altLang="en-US" dirty="0"/>
          </a:p>
        </p:txBody>
      </p:sp>
      <p:sp>
        <p:nvSpPr>
          <p:cNvPr id="52" name="文本占位符 6"/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  <a:endParaRPr lang="zh-CN" altLang="en-US" dirty="0"/>
          </a:p>
        </p:txBody>
      </p:sp>
      <p:sp>
        <p:nvSpPr>
          <p:cNvPr id="53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31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/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/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/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13" name="日期占位符 4"/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/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/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  <a:endParaRPr lang="zh-CN" altLang="en-US" dirty="0"/>
          </a:p>
        </p:txBody>
      </p:sp>
      <p:sp>
        <p:nvSpPr>
          <p:cNvPr id="17" name="文本占位符 28"/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  <a:endParaRPr lang="zh-CN" altLang="en-US" dirty="0"/>
          </a:p>
        </p:txBody>
      </p:sp>
      <p:sp>
        <p:nvSpPr>
          <p:cNvPr id="3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/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/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/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/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/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/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/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sp>
        <p:nvSpPr>
          <p:cNvPr id="69" name="文本占位符 67"/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  <a:endParaRPr lang="zh-CN" altLang="en-US" dirty="0"/>
          </a:p>
        </p:txBody>
      </p:sp>
      <p:sp>
        <p:nvSpPr>
          <p:cNvPr id="72" name="文本占位符 67"/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0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2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cxnSp>
        <p:nvCxnSpPr>
          <p:cNvPr id="14" name="直接连接符 13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/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  <a:endParaRPr lang="zh-CN" altLang="en-US" dirty="0"/>
          </a:p>
        </p:txBody>
      </p:sp>
      <p:grpSp>
        <p:nvGrpSpPr>
          <p:cNvPr id="16" name="组合 15"/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/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8" name="íṥlíḓê"/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6" name="ïśļiḑé"/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日期占位符 3"/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518" y="2570620"/>
            <a:ext cx="5798382" cy="878840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</a:rPr>
              <a:t>Military KG Construction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52898" y="1548524"/>
            <a:ext cx="5798382" cy="878840"/>
          </a:xfrm>
        </p:spPr>
        <p:txBody>
          <a:bodyPr/>
          <a:lstStyle/>
          <a:p>
            <a:r>
              <a:rPr lang="en-US" altLang="zh-CN" b="1" dirty="0">
                <a:ea typeface="+mn-ea"/>
                <a:cs typeface="+mn-ea"/>
              </a:rPr>
              <a:t>Web Science</a:t>
            </a:r>
            <a:endParaRPr lang="en-US" altLang="zh-CN" b="1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Group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9835" y="4379642"/>
            <a:ext cx="2280347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Date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/24/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2019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72815" y="5112385"/>
            <a:ext cx="1705610" cy="132207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Lee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Alvin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Sam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Mircale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Domain Definition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66165" y="1663065"/>
            <a:ext cx="9776460" cy="31076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Domain definition is an important beginning of the whole project. Because the knowledge graph to be created is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military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we define our domain as military. 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Strating from military, we expand and identify some specific sub-field including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weapon, person, country, R&amp;D unit and war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endParaRPr lang="en-US" alt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Data Source Selection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279525"/>
            <a:ext cx="9210675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485" y="2538095"/>
            <a:ext cx="6896100" cy="1781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660" y="4534535"/>
            <a:ext cx="98202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Ontology Construction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60400" y="2214245"/>
            <a:ext cx="28016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Top-Concept layer</a:t>
            </a:r>
            <a:endParaRPr lang="en-US" altLang="en-US" sz="24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9430" y="1136650"/>
            <a:ext cx="5556250" cy="474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835660"/>
          </a:xfrm>
        </p:spPr>
        <p:txBody>
          <a:bodyPr/>
          <a:p>
            <a:r>
              <a:rPr lang="en-US" dirty="0">
                <a:ea typeface="+mn-ea"/>
                <a:cs typeface="+mn-ea"/>
                <a:sym typeface="+mn-ea"/>
              </a:rPr>
              <a:t>Ontology Construction</a:t>
            </a:r>
            <a:endParaRPr lang="en-US" dirty="0">
              <a:ea typeface="+mn-ea"/>
              <a:cs typeface="+mn-ea"/>
            </a:endParaRPr>
          </a:p>
          <a:p>
            <a:r>
              <a:rPr lang="en-US" dirty="0">
                <a:ea typeface="+mn-ea"/>
                <a:cs typeface="+mn-ea"/>
              </a:rPr>
              <a:t> 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1382395"/>
            <a:ext cx="26130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Sub-Concept layer</a:t>
            </a:r>
            <a:endParaRPr lang="en-US" altLang="en-US" sz="24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" y="2245360"/>
            <a:ext cx="10977245" cy="3249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  <a:sym typeface="+mn-ea"/>
              </a:rPr>
              <a:t>Ontology Construction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9630" y="1562100"/>
            <a:ext cx="261302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Sub-Concept layer</a:t>
            </a:r>
            <a:endParaRPr lang="en-US" altLang="en-US" sz="24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0" y="969010"/>
            <a:ext cx="6353175" cy="5697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lstStyle/>
          <a:p>
            <a:r>
              <a:rPr lang="en-US" dirty="0">
                <a:ea typeface="+mn-ea"/>
                <a:cs typeface="+mn-ea"/>
                <a:sym typeface="+mn-ea"/>
              </a:rPr>
              <a:t>Ontology Construction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975" y="1524635"/>
            <a:ext cx="201993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/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Instance layer</a:t>
            </a:r>
            <a:endParaRPr lang="en-US" altLang="en-US" sz="24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80135" y="2159635"/>
            <a:ext cx="100412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select more than ten instance which belong to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same bottom concept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and </a:t>
            </a:r>
            <a:r>
              <a:rPr 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intersect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their properties as the final ontology of this kind of instance.</a:t>
            </a:r>
            <a:endParaRPr lang="en-US" altLang="en-US" sz="20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90" y="3002280"/>
            <a:ext cx="11657965" cy="303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Data collection and knowledge extraction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065" y="1000760"/>
            <a:ext cx="2905760" cy="56762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94255" y="2199005"/>
            <a:ext cx="22377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ym typeface="+mn-ea"/>
              </a:rPr>
              <a:t> </a:t>
            </a:r>
            <a:r>
              <a:rPr lang="en-US" altLang="zh-CN" b="1"/>
              <a:t>Schema 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Item Structure </a:t>
            </a:r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endParaRPr lang="en-US" altLang="zh-CN" b="1"/>
          </a:p>
          <a:p>
            <a:r>
              <a:rPr lang="en-US" altLang="zh-CN" b="1"/>
              <a:t>Extract Template</a:t>
            </a:r>
            <a:endParaRPr lang="en-US" altLang="zh-CN" b="1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966720" y="2576830"/>
            <a:ext cx="0" cy="684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2957195" y="3695700"/>
            <a:ext cx="0" cy="64800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Data collection and knowledge extraction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126490"/>
            <a:ext cx="11209020" cy="5109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Knowledge Fusion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3590" y="1108075"/>
            <a:ext cx="1927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Two format</a:t>
            </a:r>
            <a:endParaRPr lang="en-US" altLang="zh-CN" sz="2400" b="1"/>
          </a:p>
        </p:txBody>
      </p:sp>
      <p:pic>
        <p:nvPicPr>
          <p:cNvPr id="7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2160" y="1475740"/>
            <a:ext cx="2723515" cy="292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" y="4938395"/>
            <a:ext cx="11799570" cy="7835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163435" y="2052320"/>
            <a:ext cx="974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RDF</a:t>
            </a:r>
            <a:endParaRPr lang="en-US" altLang="zh-CN" sz="2800" b="1"/>
          </a:p>
        </p:txBody>
      </p:sp>
      <p:sp>
        <p:nvSpPr>
          <p:cNvPr id="11" name="文本框 10"/>
          <p:cNvSpPr txBox="1"/>
          <p:nvPr/>
        </p:nvSpPr>
        <p:spPr>
          <a:xfrm>
            <a:off x="2054860" y="4335145"/>
            <a:ext cx="2025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Dictionary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Knowledge Fusion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5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60" y="900430"/>
            <a:ext cx="8945245" cy="310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05" y="4194175"/>
            <a:ext cx="8028940" cy="2508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623060" y="746760"/>
            <a:ext cx="926465" cy="34150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939290" y="4161790"/>
            <a:ext cx="926465" cy="258445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3508375" y="900430"/>
            <a:ext cx="92646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564755" y="812800"/>
            <a:ext cx="2447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Introduction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76210" y="1811655"/>
            <a:ext cx="30410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Skeleton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072720" y="2872712"/>
            <a:ext cx="28680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Procedure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72720" y="3948960"/>
            <a:ext cx="27740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Application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697470" y="5033645"/>
            <a:ext cx="241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Conclusion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6143622" y="1808266"/>
            <a:ext cx="495959" cy="495959"/>
            <a:chOff x="6932134" y="1758101"/>
            <a:chExt cx="495959" cy="495959"/>
          </a:xfrm>
        </p:grpSpPr>
        <p:sp>
          <p:nvSpPr>
            <p:cNvPr id="63" name="íṥļîḓê"/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4" name="íṥlíḓê"/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5" name="ïśļiḑé"/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354280" y="2869274"/>
            <a:ext cx="495959" cy="495959"/>
            <a:chOff x="7112947" y="2706714"/>
            <a:chExt cx="495959" cy="495959"/>
          </a:xfrm>
        </p:grpSpPr>
        <p:sp>
          <p:nvSpPr>
            <p:cNvPr id="67" name="íṥļîḓê"/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8" name="íṥlíḓê"/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9" name="ïśļiḑé"/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70" name="íṥļîḓê"/>
          <p:cNvSpPr/>
          <p:nvPr/>
        </p:nvSpPr>
        <p:spPr>
          <a:xfrm>
            <a:off x="6354280" y="3945523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71" name="íṥlíḓê"/>
          <p:cNvSpPr/>
          <p:nvPr/>
        </p:nvSpPr>
        <p:spPr>
          <a:xfrm>
            <a:off x="6400133" y="3991376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6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sp>
        <p:nvSpPr>
          <p:cNvPr id="72" name="ïśļiḑé"/>
          <p:cNvSpPr/>
          <p:nvPr/>
        </p:nvSpPr>
        <p:spPr>
          <a:xfrm>
            <a:off x="6477940" y="4111664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6064882" y="5030026"/>
            <a:ext cx="495959" cy="495959"/>
            <a:chOff x="6932134" y="4603941"/>
            <a:chExt cx="495959" cy="495959"/>
          </a:xfrm>
        </p:grpSpPr>
        <p:sp>
          <p:nvSpPr>
            <p:cNvPr id="74" name="íṥļîḓê"/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75" name="íṥlíḓê"/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76" name="ïśļiḑé"/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/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3" name="íṥlíḓê"/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84" name="ïśļiḑé"/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6974640" y="2334924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7142048" y="339593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6895900" y="5554433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7142048" y="4469930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/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7069068" y="1718479"/>
            <a:ext cx="817163" cy="732782"/>
            <a:chOff x="7857580" y="1668314"/>
            <a:chExt cx="817163" cy="732782"/>
          </a:xfrm>
        </p:grpSpPr>
        <p:sp>
          <p:nvSpPr>
            <p:cNvPr id="95" name="文本框 94"/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7285325" y="2780027"/>
            <a:ext cx="817163" cy="732782"/>
            <a:chOff x="8043992" y="2617467"/>
            <a:chExt cx="817163" cy="732782"/>
          </a:xfrm>
        </p:grpSpPr>
        <p:sp>
          <p:nvSpPr>
            <p:cNvPr id="98" name="文本框 97"/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285325" y="3852614"/>
            <a:ext cx="817163" cy="732782"/>
            <a:chOff x="8043992" y="3562419"/>
            <a:chExt cx="817163" cy="732782"/>
          </a:xfrm>
        </p:grpSpPr>
        <p:sp>
          <p:nvSpPr>
            <p:cNvPr id="101" name="文本框 100"/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990328" y="4933403"/>
            <a:ext cx="817163" cy="732782"/>
            <a:chOff x="7857580" y="4507318"/>
            <a:chExt cx="817163" cy="732782"/>
          </a:xfrm>
        </p:grpSpPr>
        <p:sp>
          <p:nvSpPr>
            <p:cNvPr id="104" name="文本框 103"/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23125" y="6004560"/>
            <a:ext cx="2418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Reference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0537" y="6000941"/>
            <a:ext cx="495959" cy="495959"/>
            <a:chOff x="6932134" y="4603941"/>
            <a:chExt cx="495959" cy="495959"/>
          </a:xfrm>
        </p:grpSpPr>
        <p:sp>
          <p:nvSpPr>
            <p:cNvPr id="4" name="íṥļîḓê"/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5" name="íṥlíḓê"/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6" name="ïśļiḑé"/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V="1">
            <a:off x="6421555" y="6525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510223" y="549799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>
            <a:off x="6515983" y="5904318"/>
            <a:ext cx="817163" cy="732782"/>
            <a:chOff x="7857580" y="4507318"/>
            <a:chExt cx="817163" cy="732782"/>
          </a:xfrm>
        </p:grpSpPr>
        <p:sp>
          <p:nvSpPr>
            <p:cNvPr id="10" name="文本框 9"/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874519" y="4507318"/>
              <a:ext cx="800224" cy="70675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Knowledge Storage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4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2015490"/>
            <a:ext cx="3801110" cy="39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45" y="1172210"/>
            <a:ext cx="1972945" cy="54857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415415" y="1028065"/>
            <a:ext cx="3185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Data components</a:t>
            </a:r>
            <a:endParaRPr lang="en-US" altLang="zh-CN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1577975" y="2110105"/>
            <a:ext cx="218376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808480" y="3909695"/>
            <a:ext cx="238252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393940" y="1120140"/>
            <a:ext cx="182499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pc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Application</a:t>
            </a:r>
            <a:endParaRPr lang="en-US" altLang="zh-CN" spc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Visualization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16" name="图片 16" descr="grap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9960" y="1082675"/>
            <a:ext cx="3744595" cy="54298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0400" y="2723515"/>
            <a:ext cx="6134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Concept Schema Structure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  <a:sym typeface="+mn-ea"/>
              </a:rPr>
              <a:t>Visualization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400" y="965835"/>
            <a:ext cx="61341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All Graph</a:t>
            </a:r>
            <a:r>
              <a:rPr lang="en-US" altLang="zh-CN" sz="3200" b="1"/>
              <a:t> Structure</a:t>
            </a:r>
            <a:endParaRPr lang="en-US" altLang="zh-CN" sz="3200" b="1"/>
          </a:p>
        </p:txBody>
      </p:sp>
      <p:pic>
        <p:nvPicPr>
          <p:cNvPr id="19" name="图片 22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285" y="1677670"/>
            <a:ext cx="9135745" cy="46621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>
                <a:ea typeface="+mn-ea"/>
                <a:cs typeface="+mn-ea"/>
              </a:rPr>
              <a:t>Conclusion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Achievements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60450" y="1461770"/>
            <a:ext cx="9747250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108665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triples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8627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entities 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8042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nodes, including 123 concept nodes, 5810 weapon nodes, 227 country nodes, 1010 R&amp;D unit nodes and 872 person nodes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13950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relationships.</a:t>
            </a:r>
            <a:endParaRPr lang="zh-CN" alt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Problems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735" y="1214755"/>
            <a:ext cx="10589895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69875" indent="-269875"/>
            <a:r>
              <a:rPr lang="en-US" sz="2800">
                <a:latin typeface="Times New Roman" panose="02020603050405020304" charset="0"/>
                <a:ea typeface="宋体" panose="02010600030101010101" pitchFamily="2" charset="-122"/>
              </a:rPr>
              <a:t>1.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Some category hierarchies</a:t>
            </a:r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can not be used directly to construct schema, which need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maunal processing</a:t>
            </a:r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</a:t>
            </a:r>
            <a:endParaRPr lang="en-US" altLang="en-US" sz="28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25" y="2780665"/>
            <a:ext cx="6129020" cy="2643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80" y="2400300"/>
            <a:ext cx="4591050" cy="3676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2910" y="2837815"/>
            <a:ext cx="79375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0090" y="5121910"/>
            <a:ext cx="119062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85025" y="2469515"/>
            <a:ext cx="1852295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3875" y="4277360"/>
            <a:ext cx="288163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13180" y="5708650"/>
            <a:ext cx="4271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Lack detailed information</a:t>
            </a:r>
            <a:endParaRPr lang="en-US" altLang="zh-CN" sz="2000" b="1"/>
          </a:p>
        </p:txBody>
      </p:sp>
      <p:sp>
        <p:nvSpPr>
          <p:cNvPr id="16" name="文本框 15"/>
          <p:cNvSpPr txBox="1"/>
          <p:nvPr/>
        </p:nvSpPr>
        <p:spPr>
          <a:xfrm>
            <a:off x="7816215" y="6232525"/>
            <a:ext cx="27965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Error information</a:t>
            </a:r>
            <a:endParaRPr lang="en-US" altLang="zh-CN" sz="20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Problems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19810" y="1262380"/>
            <a:ext cx="999363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2. Some information like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abstract and so on</a:t>
            </a:r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are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wasted</a:t>
            </a:r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because of we have not process them to get data.</a:t>
            </a:r>
            <a:endParaRPr lang="en-US" altLang="en-US" sz="28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525" y="2414270"/>
            <a:ext cx="7877175" cy="22193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40" y="4987925"/>
            <a:ext cx="6400800" cy="12477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Problems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19810" y="1262380"/>
            <a:ext cx="99936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3. Some words have many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synonyms</a:t>
            </a:r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which need to process.</a:t>
            </a:r>
            <a:endParaRPr lang="en-US" sz="28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730" y="2190750"/>
            <a:ext cx="10511155" cy="27679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Problems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19810" y="1262380"/>
            <a:ext cx="999363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4. Property values are stored only as string.</a:t>
            </a:r>
            <a:endParaRPr lang="en-US" sz="28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2525395"/>
            <a:ext cx="12025630" cy="2186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50945" y="3017520"/>
            <a:ext cx="150241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41010" y="3088005"/>
            <a:ext cx="150241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29610" y="4018280"/>
            <a:ext cx="150241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43420" y="4018280"/>
            <a:ext cx="1502410" cy="3683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Introduction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22592" t="13433" r="22592" b="26261"/>
          <a:stretch>
            <a:fillRect/>
          </a:stretch>
        </p:blipFill>
        <p:spPr>
          <a:xfrm>
            <a:off x="923870" y="135231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Future works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28750" y="1524000"/>
            <a:ext cx="864743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1.Construct complete ontology for all fileds.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2.Get complete data source, especially the source of raw data.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3.Process disambiguation for synonyms.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4.Categorize property values, which can make data more precise.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5.Try to use more methods to process fusion and conflict (not only literal layer)</a:t>
            </a:r>
            <a:endParaRPr lang="en-US" altLang="zh-CN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Reference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005092" y="124206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Reference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5250" y="1631950"/>
            <a:ext cx="92824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Noy N F, McGuinness D L. Ontology Development 101: A Guide to Creating Your First Ontology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Sören Auer, Bizer, C. , Kobilarov, G. , Lehmann, J. , &amp; Ives, Z. G. . (2007). Dbpedia: a nucleus for a web of open data. Semantic Web.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Wang, H. , Wu, T. , Qi, G. , &amp; Ruan, T. . (2014). On Publishing Chinese Linked Open Schema. International Semantic Web Conference. Springer International Publishing.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Suchanek, F. M. , Kasneci, G. , &amp; Weikum, A. G. . (2008). Yago - a large ontology from wikipedia and wordnet. Web Semantics Science Services &amp; Agents on the World Wide Web, 6(3), 203-217.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r>
              <a:rPr lang="zh-CN" altLang="en-US" dirty="0"/>
              <a:t>！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59879" y="3880672"/>
            <a:ext cx="3680976" cy="39878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Teacher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Peng Wang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2958" y="4379642"/>
            <a:ext cx="2506802" cy="398780"/>
          </a:xfrm>
          <a:prstGeom prst="rect">
            <a:avLst/>
          </a:prstGeom>
        </p:spPr>
        <p:txBody>
          <a:bodyPr wrap="square" l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Group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9835" y="4379642"/>
            <a:ext cx="2280347" cy="398780"/>
          </a:xfrm>
          <a:prstGeom prst="rect">
            <a:avLst/>
          </a:prstGeom>
        </p:spPr>
        <p:txBody>
          <a:bodyPr wrap="square" lIns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Date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12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/24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/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cs typeface="+mn-ea"/>
              </a:rPr>
              <a:t>2019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anose="020B0604020202020204"/>
              <a:cs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Background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26440" y="1536700"/>
            <a:ext cx="10549890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With the </a:t>
            </a: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explosive growth of battlefield information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traditional search engines and query methods have been unable to meet the needs of battlefield information and a large number of military knowledge acquisition and understanding. </a:t>
            </a:r>
            <a:endParaRPr lang="en-US" sz="24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4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Knowledge graph technology has shown great advantages in </a:t>
            </a: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solving the accuracy and scalability of knowledge query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which has become a hot issue of people's research. </a:t>
            </a:r>
            <a:endParaRPr lang="en-US" sz="24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4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The knowledge graph of military domain, especially the knowledge graph of military domain, </a:t>
            </a:r>
            <a:r>
              <a:rPr 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is not well constructed and expressed</a:t>
            </a:r>
            <a:r>
              <a:rPr lang="en-US" sz="24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endParaRPr lang="en-US" altLang="en-US" sz="24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26458" y="41329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Tasks</a:t>
            </a:r>
            <a:endParaRPr lang="en-US" dirty="0">
              <a:ea typeface="+mn-ea"/>
              <a:cs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623060" y="912495"/>
            <a:ext cx="10202545" cy="53232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000" b="1">
                <a:latin typeface="Times New Roman" panose="02020603050405020304" charset="0"/>
                <a:ea typeface="黑体" panose="02010609060101010101" charset="-122"/>
              </a:rPr>
              <a:t>Constructing a knowledge graph for a specific domain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– Domain: Military– Source data: crawling data from Web (&gt;=2 data sources) – Ontology: knowledge representation, concepts, properties, … – Knowledge graph: • knowledge extraction (entity, relations) • knowledge fusion/integration • knowledge storage • knowledge embedding (optional) – Knowledge graph sizes: • &gt;100,000 entities • &gt;1,000,000 triples</a:t>
            </a:r>
            <a:r>
              <a:rPr lang="en-US" sz="2000" b="1">
                <a:latin typeface="Times New Roman" panose="02020603050405020304" charset="0"/>
                <a:ea typeface="黑体" panose="02010609060101010101" charset="-122"/>
              </a:rPr>
              <a:t>Intelligent applications based on the knowledge graph</a:t>
            </a:r>
            <a:r>
              <a:rPr lang="en-US" sz="2000" b="0">
                <a:latin typeface="Times New Roman" panose="02020603050405020304" charset="0"/>
                <a:ea typeface="宋体" panose="02010600030101010101" pitchFamily="2" charset="-122"/>
              </a:rPr>
              <a:t>– Semantic search – Question answer – Visualization (optional) – Mining and analyzing knowledge graph (optional) </a:t>
            </a:r>
            <a:endParaRPr lang="en-US" altLang="en-US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pc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Skeleton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</a:endParaRP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Project Structure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12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1260" y="1130300"/>
            <a:ext cx="4902200" cy="5219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18895" y="3961765"/>
            <a:ext cx="26841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/>
              <a:t>Six packages</a:t>
            </a:r>
            <a:endParaRPr lang="en-US" altLang="zh-CN" sz="3600" b="1"/>
          </a:p>
        </p:txBody>
      </p:sp>
      <p:sp>
        <p:nvSpPr>
          <p:cNvPr id="6" name="文本框 5"/>
          <p:cNvSpPr txBox="1"/>
          <p:nvPr/>
        </p:nvSpPr>
        <p:spPr>
          <a:xfrm>
            <a:off x="2766060" y="1978025"/>
            <a:ext cx="24358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Some Scrapy Files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399415"/>
          </a:xfrm>
        </p:spPr>
        <p:txBody>
          <a:bodyPr/>
          <a:p>
            <a:r>
              <a:rPr lang="en-US" dirty="0">
                <a:ea typeface="+mn-ea"/>
                <a:cs typeface="+mn-ea"/>
              </a:rPr>
              <a:t>Project Outcome</a:t>
            </a:r>
            <a:endParaRPr lang="en-US" dirty="0">
              <a:ea typeface="+mn-ea"/>
              <a:cs typeface="+mn-ea"/>
            </a:endParaRPr>
          </a:p>
        </p:txBody>
      </p:sp>
      <p:pic>
        <p:nvPicPr>
          <p:cNvPr id="13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0430" y="903605"/>
            <a:ext cx="2621915" cy="56972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749300" y="2306320"/>
            <a:ext cx="7140575" cy="22453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</a:rPr>
              <a:t>Through rough statistics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, we get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6056 + 6553 + 7324 + 88622 + 110 = 108665 triples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 </a:t>
            </a:r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endParaRPr 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/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About </a:t>
            </a:r>
            <a:r>
              <a:rPr lang="en-US" sz="28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5810 + 1718 + 872 + 227 = 8627 entities</a:t>
            </a:r>
            <a:r>
              <a:rPr lang="en-US" sz="28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are created.</a:t>
            </a:r>
            <a:endParaRPr lang="en-US" altLang="en-US" sz="2800" b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ea typeface="+mn-ea"/>
                <a:cs typeface="+mn-ea"/>
              </a:rPr>
              <a:t>Procedure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4075</Words>
  <Application>WPS 演示</Application>
  <PresentationFormat>宽屏</PresentationFormat>
  <Paragraphs>363</Paragraphs>
  <Slides>33</Slides>
  <Notes>78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Arial</vt:lpstr>
      <vt:lpstr>微软雅黑</vt:lpstr>
      <vt:lpstr>Calibri</vt:lpstr>
      <vt:lpstr>等线</vt:lpstr>
      <vt:lpstr>Segoe UI</vt:lpstr>
      <vt:lpstr>Segoe UI Light</vt:lpstr>
      <vt:lpstr>Times New Roman</vt:lpstr>
      <vt:lpstr>Arial Unicode MS</vt:lpstr>
      <vt:lpstr>黑体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Waie</cp:lastModifiedBy>
  <cp:revision>121</cp:revision>
  <dcterms:created xsi:type="dcterms:W3CDTF">2019-03-11T14:11:00Z</dcterms:created>
  <dcterms:modified xsi:type="dcterms:W3CDTF">2019-12-23T15:33:09Z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2052-11.1.0.8767</vt:lpwstr>
  </property>
</Properties>
</file>